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20"/>
  </p:notesMasterIdLst>
  <p:handoutMasterIdLst>
    <p:handoutMasterId r:id="rId21"/>
  </p:handoutMasterIdLst>
  <p:sldIdLst>
    <p:sldId id="471" r:id="rId2"/>
    <p:sldId id="564" r:id="rId3"/>
    <p:sldId id="566" r:id="rId4"/>
    <p:sldId id="567" r:id="rId5"/>
    <p:sldId id="580" r:id="rId6"/>
    <p:sldId id="573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578" r:id="rId18"/>
    <p:sldId id="579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005C2A"/>
    <a:srgbClr val="0000FF"/>
    <a:srgbClr val="2DEFA0"/>
    <a:srgbClr val="EEE92E"/>
    <a:srgbClr val="F8F6AA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50" autoAdjust="0"/>
    <p:restoredTop sz="94614" autoAdjust="0"/>
  </p:normalViewPr>
  <p:slideViewPr>
    <p:cSldViewPr>
      <p:cViewPr varScale="1">
        <p:scale>
          <a:sx n="69" d="100"/>
          <a:sy n="69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56" y="-12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6019EBA-05E1-4762-8A26-B9DF2E1D3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639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1" tIns="45950" rIns="91901" bIns="459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D74A84-2B6B-4376-A529-32354E968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98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cs typeface="+mn-cs"/>
                </a:endParaRPr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2863-38D4-4FE2-A0E8-CAE3CEA73552}" type="datetime1">
              <a:rPr lang="ru-RU"/>
              <a:pPr>
                <a:defRPr/>
              </a:pPr>
              <a:t>04.06.2019</a:t>
            </a:fld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5413-F284-472B-9E60-703383ED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CF892826-A94F-4310-8901-6033872C63E1}" type="datetime1">
              <a:rPr lang="ru-RU"/>
              <a:pPr>
                <a:defRPr/>
              </a:pPr>
              <a:t>04.06.2019</a:t>
            </a:fld>
            <a:endParaRPr lang="ru-RU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26E30C93-E5E2-45DE-A81D-DCB7ACAE6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7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8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15363" name="TextBox 13"/>
          <p:cNvSpPr txBox="1">
            <a:spLocks noChangeArrowheads="1"/>
          </p:cNvSpPr>
          <p:nvPr/>
        </p:nvSpPr>
        <p:spPr bwMode="auto">
          <a:xfrm>
            <a:off x="323850" y="692150"/>
            <a:ext cx="8353425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3600" b="1">
              <a:solidFill>
                <a:srgbClr val="002060"/>
              </a:solidFill>
            </a:endParaRPr>
          </a:p>
          <a:p>
            <a:pPr algn="ctr">
              <a:defRPr/>
            </a:pPr>
            <a:endParaRPr lang="ru-RU" sz="3600" b="1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Совершенствование школьной системы мониторинга качества образования в рамках введения федерального государственного образовательного стандарта</a:t>
            </a:r>
            <a:r>
              <a:rPr lang="ru-RU" sz="3600"/>
              <a:t> </a:t>
            </a:r>
            <a:endParaRPr lang="ru-RU" sz="3600" b="1">
              <a:solidFill>
                <a:srgbClr val="002060"/>
              </a:solidFill>
              <a:latin typeface="Arial" charset="0"/>
            </a:endParaRPr>
          </a:p>
          <a:p>
            <a:pPr algn="ctr">
              <a:defRPr/>
            </a:pPr>
            <a:endParaRPr lang="ru-RU" sz="3600" b="1">
              <a:solidFill>
                <a:srgbClr val="2929FF"/>
              </a:solidFill>
              <a:latin typeface="Arial" charset="0"/>
            </a:endParaRPr>
          </a:p>
          <a:p>
            <a:pPr algn="ctr">
              <a:defRPr/>
            </a:pPr>
            <a:endParaRPr lang="ru-RU" sz="36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37893" r:id="rId3" imgW="7632854" imgH="4968671" progId="Excel.Chart.8">
              <p:embed/>
            </p:oleObj>
          </a:graphicData>
        </a:graphic>
      </p:graphicFrame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1423988" y="449263"/>
            <a:ext cx="7118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Р.2. Надпредметные компетенции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38917" r:id="rId3" imgW="7632854" imgH="4968671" progId="Excel.Chart.8">
              <p:embed/>
            </p:oleObj>
          </a:graphicData>
        </a:graphic>
      </p:graphicFrame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1989138" y="449263"/>
            <a:ext cx="5986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Р.3. Ключевые  компетенции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39941" r:id="rId3" imgW="7632854" imgH="4968671" progId="Excel.Chart.8">
              <p:embed/>
            </p:oleObj>
          </a:graphicData>
        </a:graphic>
      </p:graphicFrame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1984375" y="449263"/>
            <a:ext cx="5995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Р.4. Внеучебные достижения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40965" r:id="rId3" imgW="7632854" imgH="4968671" progId="Excel.Chart.8">
              <p:embed/>
            </p:oleObj>
          </a:graphicData>
        </a:graphic>
      </p:graphicFrame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2459038" y="449263"/>
            <a:ext cx="504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Р.5. Состояние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41989" r:id="rId3" imgW="7632854" imgH="4968671" progId="Excel.Chart.8">
              <p:embed/>
            </p:oleObj>
          </a:graphicData>
        </a:graphic>
      </p:graphicFrame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501650" y="260350"/>
            <a:ext cx="81518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latin typeface="Calibri" pitchFamily="34" charset="0"/>
              </a:rPr>
              <a:t>П.1. Условия организации образовательного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Calibri" pitchFamily="34" charset="0"/>
              </a:rPr>
              <a:t>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43013" r:id="rId3" imgW="7632854" imgH="4968671" progId="Excel.Chart.8">
              <p:embed/>
            </p:oleObj>
          </a:graphicData>
        </a:graphic>
      </p:graphicFrame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2046288" y="260350"/>
            <a:ext cx="50625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latin typeface="Calibri" pitchFamily="34" charset="0"/>
              </a:rPr>
              <a:t>П.2. Педагогические кадры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44037" r:id="rId3" imgW="7632854" imgH="4968671" progId="Excel.Chart.8">
              <p:embed/>
            </p:oleObj>
          </a:graphicData>
        </a:graphic>
      </p:graphicFrame>
      <p:sp>
        <p:nvSpPr>
          <p:cNvPr id="44035" name="TextBox 5"/>
          <p:cNvSpPr txBox="1">
            <a:spLocks noChangeArrowheads="1"/>
          </p:cNvSpPr>
          <p:nvPr/>
        </p:nvSpPr>
        <p:spPr bwMode="auto">
          <a:xfrm>
            <a:off x="1477963" y="260350"/>
            <a:ext cx="6199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latin typeface="Calibri" pitchFamily="34" charset="0"/>
              </a:rPr>
              <a:t>П.3. Образовательная программа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1275" y="14288"/>
            <a:ext cx="9144000" cy="627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rPr>
              <a:t>Проект решения</a:t>
            </a:r>
            <a:endParaRPr lang="ru-RU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6100" y="1336675"/>
            <a:ext cx="46085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45060" name="TextBox 1"/>
          <p:cNvSpPr txBox="1">
            <a:spLocks noChangeArrowheads="1"/>
          </p:cNvSpPr>
          <p:nvPr/>
        </p:nvSpPr>
        <p:spPr bwMode="auto">
          <a:xfrm>
            <a:off x="539750" y="765175"/>
            <a:ext cx="84248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dirty="0" smtClean="0"/>
              <a:t>1. Заместителям </a:t>
            </a:r>
            <a:r>
              <a:rPr lang="ru-RU" dirty="0"/>
              <a:t>директора (Романова Н.А., Гурьянова И.В., Рябова В.В., </a:t>
            </a:r>
            <a:r>
              <a:rPr lang="ru-RU" dirty="0" err="1"/>
              <a:t>Баркова</a:t>
            </a:r>
            <a:r>
              <a:rPr lang="ru-RU" dirty="0"/>
              <a:t> Е.Г., </a:t>
            </a:r>
            <a:r>
              <a:rPr lang="ru-RU" dirty="0" err="1"/>
              <a:t>Решетняк</a:t>
            </a:r>
            <a:r>
              <a:rPr lang="ru-RU" dirty="0"/>
              <a:t> Ю.И.) провести мониторинг качества образования по итогам 2014/2015 учебного года в соответствии с положением до 30.06.2015.</a:t>
            </a:r>
            <a:endParaRPr lang="ru-RU" sz="1600" dirty="0"/>
          </a:p>
          <a:p>
            <a:pPr lvl="0"/>
            <a:r>
              <a:rPr lang="ru-RU" dirty="0" smtClean="0"/>
              <a:t>2. Руководителям </a:t>
            </a:r>
            <a:r>
              <a:rPr lang="ru-RU" dirty="0"/>
              <a:t>школьных методических объединений:</a:t>
            </a:r>
            <a:endParaRPr lang="ru-RU" sz="1600" dirty="0"/>
          </a:p>
          <a:p>
            <a:pPr lvl="1"/>
            <a:r>
              <a:rPr lang="ru-RU" dirty="0" smtClean="0"/>
              <a:t>2.1. до </a:t>
            </a:r>
            <a:r>
              <a:rPr lang="ru-RU" dirty="0"/>
              <a:t>30.12.2014 изучить на заседаниях МО результаты  мониторинга;</a:t>
            </a:r>
            <a:endParaRPr lang="ru-RU" sz="1600" dirty="0"/>
          </a:p>
          <a:p>
            <a:pPr lvl="1"/>
            <a:r>
              <a:rPr lang="ru-RU" dirty="0" smtClean="0"/>
              <a:t>2.2. до </a:t>
            </a:r>
            <a:r>
              <a:rPr lang="ru-RU" dirty="0"/>
              <a:t>30.12.2014 рассмотреть вопрос о работе с одаренными детьми, подготовить предложения по участию в научно-практических конференциях, конкурсах и т.п. на 2015 год.</a:t>
            </a:r>
            <a:endParaRPr lang="ru-RU" sz="1600" dirty="0"/>
          </a:p>
          <a:p>
            <a:pPr lvl="1"/>
            <a:r>
              <a:rPr lang="ru-RU" dirty="0" smtClean="0"/>
              <a:t>2.3. до </a:t>
            </a:r>
            <a:r>
              <a:rPr lang="ru-RU" dirty="0"/>
              <a:t>01.03.2015 подготовить конкретные предложения по тематике семинаров-практикумов по актуальным вопросам введения ФГОС, внедрению эффективных методик преподавания предметов, использования ИКТ-технологий на уроках для включения в план работы на 2015/2016 учебный год;</a:t>
            </a:r>
            <a:endParaRPr lang="ru-RU" sz="1600" dirty="0"/>
          </a:p>
          <a:p>
            <a:pPr lvl="1"/>
            <a:r>
              <a:rPr lang="ru-RU" dirty="0" smtClean="0"/>
              <a:t>2.4. до </a:t>
            </a:r>
            <a:r>
              <a:rPr lang="ru-RU" dirty="0"/>
              <a:t>01.04.2015 разработать контрольно-измерительные материалы для оценки уровня </a:t>
            </a:r>
            <a:r>
              <a:rPr lang="ru-RU" dirty="0" err="1"/>
              <a:t>сформированности</a:t>
            </a:r>
            <a:r>
              <a:rPr lang="ru-RU" dirty="0"/>
              <a:t> </a:t>
            </a:r>
            <a:r>
              <a:rPr lang="ru-RU" dirty="0" err="1"/>
              <a:t>общеучебных</a:t>
            </a:r>
            <a:r>
              <a:rPr lang="ru-RU" dirty="0"/>
              <a:t> умений и навыков учащихся 5-7 классов.</a:t>
            </a:r>
            <a:endParaRPr lang="ru-RU" sz="1600" dirty="0"/>
          </a:p>
          <a:p>
            <a:endParaRPr lang="ru-RU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1275" y="14288"/>
            <a:ext cx="9144000" cy="627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+mn-cs"/>
              </a:rPr>
              <a:t>Проект решения</a:t>
            </a:r>
            <a:endParaRPr lang="ru-RU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6100" y="1336675"/>
            <a:ext cx="46085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46084" name="TextBox 1"/>
          <p:cNvSpPr txBox="1">
            <a:spLocks noChangeArrowheads="1"/>
          </p:cNvSpPr>
          <p:nvPr/>
        </p:nvSpPr>
        <p:spPr bwMode="auto">
          <a:xfrm>
            <a:off x="250825" y="765175"/>
            <a:ext cx="87137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2400" dirty="0" smtClean="0"/>
              <a:t>3. Классным </a:t>
            </a:r>
            <a:r>
              <a:rPr lang="ru-RU" sz="2400" dirty="0"/>
              <a:t>руководителям 8-11 классов до 30.12.2014 включить в планы воспитательной работы и в планы работы с родителями вопросы профессионального самоопределения учащихся, организовать встречи с представителями </a:t>
            </a:r>
            <a:r>
              <a:rPr lang="ru-RU" sz="2400" dirty="0" err="1"/>
              <a:t>ССУЗов</a:t>
            </a:r>
            <a:r>
              <a:rPr lang="ru-RU" sz="2400" dirty="0"/>
              <a:t>, ВУЗов, предприятий города и т.д.</a:t>
            </a:r>
          </a:p>
          <a:p>
            <a:pPr lvl="0"/>
            <a:r>
              <a:rPr lang="ru-RU" sz="2400" dirty="0" smtClean="0"/>
              <a:t>4. Учителям-предметникам </a:t>
            </a:r>
            <a:r>
              <a:rPr lang="ru-RU" sz="2400" dirty="0"/>
              <a:t>до 01.04.2015 представить план развития учебного кабинета на 2015/2016 учебный год.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1052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1">
              <a:solidFill>
                <a:srgbClr val="2929FF"/>
              </a:solidFill>
            </a:endParaRPr>
          </a:p>
          <a:p>
            <a:pPr algn="ctr">
              <a:defRPr/>
            </a:pPr>
            <a:r>
              <a:rPr lang="ru-RU" b="1">
                <a:solidFill>
                  <a:srgbClr val="292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Нормативная правовая база, </a:t>
            </a:r>
          </a:p>
          <a:p>
            <a:pPr algn="ctr">
              <a:defRPr/>
            </a:pPr>
            <a:r>
              <a:rPr lang="ru-RU" b="1">
                <a:solidFill>
                  <a:srgbClr val="292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регламентирующая проведение мониторинга качества образования </a:t>
            </a:r>
          </a:p>
          <a:p>
            <a:pPr algn="ctr">
              <a:defRPr/>
            </a:pPr>
            <a:r>
              <a:rPr lang="ru-RU" b="1">
                <a:solidFill>
                  <a:srgbClr val="292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МОУ «Гимназия № 31»</a:t>
            </a:r>
            <a:r>
              <a:rPr lang="ru-RU" sz="2200" b="1">
                <a:solidFill>
                  <a:srgbClr val="292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ru-RU" sz="2200" b="1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6148" name="TextBox 13"/>
          <p:cNvSpPr txBox="1">
            <a:spLocks noChangeArrowheads="1"/>
          </p:cNvSpPr>
          <p:nvPr/>
        </p:nvSpPr>
        <p:spPr bwMode="auto">
          <a:xfrm>
            <a:off x="250825" y="1349375"/>
            <a:ext cx="871378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-</a:t>
            </a:r>
            <a:r>
              <a:rPr lang="ru-RU" sz="2400" b="1">
                <a:solidFill>
                  <a:srgbClr val="2929FF"/>
                </a:solidFill>
              </a:rPr>
              <a:t> </a:t>
            </a:r>
            <a:r>
              <a:rPr lang="ru-RU" sz="2400"/>
              <a:t>федеральный закон от 29.12.2012 № 273-ФЗ «Об образовании в Российской Федерации»;</a:t>
            </a:r>
          </a:p>
          <a:p>
            <a:pPr algn="just"/>
            <a:r>
              <a:rPr lang="ru-RU" sz="2400"/>
              <a:t>- федеральный государственный образовательный стандарт;</a:t>
            </a:r>
          </a:p>
          <a:p>
            <a:pPr algn="just"/>
            <a:r>
              <a:rPr lang="ru-RU" sz="2400"/>
              <a:t>- Программа развития МОУ «Гимназия № 31» на 2012-2016 г.г.;</a:t>
            </a:r>
          </a:p>
          <a:p>
            <a:pPr algn="just">
              <a:buFontTx/>
              <a:buChar char="-"/>
            </a:pPr>
            <a:r>
              <a:rPr lang="ru-RU" sz="2400"/>
              <a:t>образовательная программа МОУ «Гимназия № 31»;</a:t>
            </a:r>
          </a:p>
          <a:p>
            <a:pPr algn="just">
              <a:buFontTx/>
              <a:buChar char="-"/>
            </a:pPr>
            <a:r>
              <a:rPr lang="ru-RU" sz="2400"/>
              <a:t> положение о системе оценки и порядке проведения мониторинга качества образования в муниципальном общеобразовательном учреждении «Гимназия № 31», утвержденное приказом от 02.09.2013 № 361. </a:t>
            </a:r>
          </a:p>
          <a:p>
            <a:pPr algn="just"/>
            <a:endParaRPr lang="ru-RU" sz="2400" b="1">
              <a:solidFill>
                <a:srgbClr val="2929FF"/>
              </a:solidFill>
            </a:endParaRPr>
          </a:p>
          <a:p>
            <a:pPr algn="ctr"/>
            <a:endParaRPr lang="ru-RU" b="1">
              <a:solidFill>
                <a:srgbClr val="2929FF"/>
              </a:solidFill>
            </a:endParaRPr>
          </a:p>
          <a:p>
            <a:pPr algn="ctr"/>
            <a:endParaRPr lang="ru-RU" sz="2400" b="1">
              <a:solidFill>
                <a:srgbClr val="2929FF"/>
              </a:solidFill>
            </a:endParaRPr>
          </a:p>
          <a:p>
            <a:pPr algn="ctr"/>
            <a:endParaRPr lang="ru-RU" sz="2400" b="1">
              <a:solidFill>
                <a:srgbClr val="2929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8918" name="TextBox 13"/>
          <p:cNvSpPr txBox="1">
            <a:spLocks noChangeArrowheads="1"/>
          </p:cNvSpPr>
          <p:nvPr/>
        </p:nvSpPr>
        <p:spPr bwMode="auto">
          <a:xfrm>
            <a:off x="0" y="260350"/>
            <a:ext cx="9144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Качество образования</a:t>
            </a:r>
            <a:r>
              <a:rPr lang="ru-RU" sz="2800" b="1"/>
              <a:t> </a:t>
            </a:r>
            <a:r>
              <a:rPr lang="ru-RU" sz="2800" b="1">
                <a:solidFill>
                  <a:srgbClr val="0000FF"/>
                </a:solidFill>
              </a:rPr>
              <a:t>-</a:t>
            </a:r>
            <a:r>
              <a:rPr lang="ru-RU" sz="2800" b="1"/>
              <a:t> </a:t>
            </a: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интегральная характеристика системы  образования, отражающая степень соответствия реальных достигаемых  образовательных результатов, условий образовательного процесса нормативным требованиям, социальным и личностным ожиданиям.</a:t>
            </a:r>
          </a:p>
          <a:p>
            <a:pPr marL="342900" indent="-342900" algn="ctr">
              <a:defRPr/>
            </a:pPr>
            <a:endParaRPr lang="ru-RU" sz="3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39750" y="42211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4365625"/>
            <a:ext cx="368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Кластерная модель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003800" y="3860800"/>
            <a:ext cx="3900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Качество результата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5148263" y="5300663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Качество процесса</a:t>
            </a:r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3708400" y="39338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3708400" y="53006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1275" y="14288"/>
            <a:ext cx="9144000" cy="1254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 показателей оценки </a:t>
            </a:r>
          </a:p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результата</a:t>
            </a:r>
            <a:r>
              <a:rPr lang="ru-RU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8196" name="TextBox 13"/>
          <p:cNvSpPr txBox="1">
            <a:spLocks noChangeArrowheads="1"/>
          </p:cNvSpPr>
          <p:nvPr/>
        </p:nvSpPr>
        <p:spPr bwMode="auto">
          <a:xfrm>
            <a:off x="0" y="1268413"/>
            <a:ext cx="8856663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900"/>
              <a:t>- </a:t>
            </a:r>
            <a:r>
              <a:rPr lang="ru-RU" sz="1900" b="1"/>
              <a:t>результаты единого государственного экзамена;</a:t>
            </a:r>
          </a:p>
          <a:p>
            <a:pPr marL="342900" indent="-342900"/>
            <a:r>
              <a:rPr lang="ru-RU" sz="1900" b="1"/>
              <a:t>- результаты государственной итоговой аттестации учащихся 9-х классов; </a:t>
            </a:r>
          </a:p>
          <a:p>
            <a:pPr marL="342900" indent="-342900"/>
            <a:r>
              <a:rPr lang="ru-RU" sz="1900" b="1"/>
              <a:t>- результаты промежуточной и текущей аттестации учащихся; </a:t>
            </a:r>
          </a:p>
          <a:p>
            <a:pPr marL="342900" indent="-342900"/>
            <a:r>
              <a:rPr lang="ru-RU" sz="1900" b="1"/>
              <a:t> - результаты  независимых мониторинговых  исследований качества образования;</a:t>
            </a:r>
          </a:p>
          <a:p>
            <a:pPr marL="342900" indent="-342900">
              <a:buFontTx/>
              <a:buChar char="-"/>
            </a:pPr>
            <a:r>
              <a:rPr lang="ru-RU" sz="1900" b="1"/>
              <a:t> участие и результативность предметных олимпиад, конкурсов, конференций, соревнований и т.д. различного уровня; </a:t>
            </a:r>
          </a:p>
          <a:p>
            <a:pPr marL="342900" indent="-342900">
              <a:buFontTx/>
              <a:buChar char="-"/>
            </a:pPr>
            <a:r>
              <a:rPr lang="ru-RU" sz="1900" b="1"/>
              <a:t> охват программами дополнительного образования; </a:t>
            </a:r>
          </a:p>
          <a:p>
            <a:pPr marL="342900" indent="-342900">
              <a:buFontTx/>
              <a:buChar char="-"/>
            </a:pPr>
            <a:r>
              <a:rPr lang="ru-RU" sz="1900" b="1"/>
              <a:t> удовлетворенность учащихся и родителей воспитательным процессом; </a:t>
            </a:r>
          </a:p>
          <a:p>
            <a:pPr marL="342900" indent="-342900"/>
            <a:r>
              <a:rPr lang="ru-RU" sz="1900" b="1"/>
              <a:t>- динамика количества правонарушений и преступлений учащихся;</a:t>
            </a:r>
          </a:p>
          <a:p>
            <a:pPr marL="342900" indent="-342900"/>
            <a:r>
              <a:rPr lang="ru-RU" sz="1900" b="1"/>
              <a:t>- уровень сформированности надпредметных и ключевых компетенций;</a:t>
            </a:r>
          </a:p>
          <a:p>
            <a:pPr marL="342900" indent="-342900"/>
            <a:r>
              <a:rPr lang="ru-RU" sz="1900" b="1"/>
              <a:t>- анализ результатов дальнейшего трудоустройства выпускников; </a:t>
            </a:r>
          </a:p>
          <a:p>
            <a:pPr marL="342900" indent="-342900"/>
            <a:r>
              <a:rPr lang="ru-RU" sz="1900" b="1"/>
              <a:t> - оценка эффективности оздоровительной работы (здоровьесберегающие программы, режим дня, организация отдыха и оздоровления детей в каникулярное время);</a:t>
            </a:r>
          </a:p>
          <a:p>
            <a:pPr marL="342900" indent="-342900"/>
            <a:r>
              <a:rPr lang="ru-RU" sz="1900" b="1"/>
              <a:t>- диагностика состояния здоровья учащихся.</a:t>
            </a:r>
          </a:p>
          <a:p>
            <a:pPr marL="342900" indent="-342900" algn="ctr"/>
            <a:endParaRPr lang="ru-RU" sz="1900" b="1">
              <a:solidFill>
                <a:srgbClr val="2929FF"/>
              </a:solidFill>
            </a:endParaRPr>
          </a:p>
          <a:p>
            <a:pPr marL="342900" indent="-342900" algn="ctr"/>
            <a:endParaRPr lang="ru-RU" sz="1900" b="1">
              <a:solidFill>
                <a:srgbClr val="2929FF"/>
              </a:solidFill>
            </a:endParaRPr>
          </a:p>
          <a:p>
            <a:pPr marL="342900" indent="-342900" algn="ctr"/>
            <a:endParaRPr lang="ru-RU" sz="1900" b="1">
              <a:solidFill>
                <a:srgbClr val="2929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1275" y="14288"/>
            <a:ext cx="9144000" cy="1254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 показателей оценки </a:t>
            </a:r>
          </a:p>
          <a:p>
            <a:pPr algn="ctr"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качества процесса</a:t>
            </a:r>
            <a:r>
              <a:rPr lang="ru-RU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220" name="TextBox 13"/>
          <p:cNvSpPr txBox="1">
            <a:spLocks noChangeArrowheads="1"/>
          </p:cNvSpPr>
          <p:nvPr/>
        </p:nvSpPr>
        <p:spPr bwMode="auto">
          <a:xfrm>
            <a:off x="0" y="1196975"/>
            <a:ext cx="8856663" cy="615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ru-RU" sz="1900"/>
              <a:t>-</a:t>
            </a:r>
            <a:r>
              <a:rPr lang="ru-RU" sz="1900" b="1"/>
              <a:t>программно-информационное обеспечение, наличие Интернета, эффективность его использования в учебном процессе;</a:t>
            </a:r>
          </a:p>
          <a:p>
            <a:pPr marL="342900" indent="-342900" algn="just"/>
            <a:r>
              <a:rPr lang="ru-RU" sz="1900" b="1"/>
              <a:t>- оснащенность учебных кабинетов современным оборудованием, средствами обучения и мебелью;</a:t>
            </a:r>
          </a:p>
          <a:p>
            <a:pPr marL="342900" indent="-342900" algn="just"/>
            <a:r>
              <a:rPr lang="ru-RU" sz="1900" b="1"/>
              <a:t> - обеспеченность методической и учебной литературой; </a:t>
            </a:r>
          </a:p>
          <a:p>
            <a:pPr marL="342900" indent="-342900" algn="just"/>
            <a:r>
              <a:rPr lang="ru-RU" sz="1900" b="1"/>
              <a:t> - обеспечение противопожарной и антитеррористической безопасности; </a:t>
            </a:r>
          </a:p>
          <a:p>
            <a:pPr marL="342900" indent="-342900" algn="just"/>
            <a:r>
              <a:rPr lang="ru-RU" sz="1900" b="1"/>
              <a:t> - оценка состояния условий обучения нормативам и требованиям СанПиН;</a:t>
            </a:r>
          </a:p>
          <a:p>
            <a:pPr marL="342900" indent="-342900" algn="just"/>
            <a:r>
              <a:rPr lang="ru-RU" sz="1900" b="1"/>
              <a:t> - оценка открытости гимназии для родителей и общественных организаций, анкетирование родителей;</a:t>
            </a:r>
          </a:p>
          <a:p>
            <a:pPr marL="342900" indent="-342900" algn="just"/>
            <a:r>
              <a:rPr lang="ru-RU" sz="1900" b="1"/>
              <a:t> - результаты аттестация педагогов;</a:t>
            </a:r>
          </a:p>
          <a:p>
            <a:pPr marL="342900" indent="-342900" algn="just"/>
            <a:r>
              <a:rPr lang="ru-RU" sz="1900" b="1"/>
              <a:t> - отношение и готовность к повышению педагогического мастерства систематичность прохождения курсов, участие в работе районных методических объединений, конкурсах профессионального мастерства и т.д.;</a:t>
            </a:r>
          </a:p>
          <a:p>
            <a:pPr marL="342900" indent="-342900" algn="just"/>
            <a:r>
              <a:rPr lang="ru-RU" sz="1900" b="1"/>
              <a:t>- содержание образовательной программы: введение программ углубленного изучения предметов, профильного обучения, дополнительных образовательных программ и т.д.</a:t>
            </a:r>
            <a:endParaRPr lang="ru-RU" sz="1900" b="1">
              <a:solidFill>
                <a:srgbClr val="2929FF"/>
              </a:solidFill>
            </a:endParaRPr>
          </a:p>
          <a:p>
            <a:pPr marL="342900" indent="-342900" algn="ctr"/>
            <a:endParaRPr lang="ru-RU" sz="1900" b="1">
              <a:solidFill>
                <a:srgbClr val="2929FF"/>
              </a:solidFill>
            </a:endParaRPr>
          </a:p>
          <a:p>
            <a:pPr marL="342900" indent="-342900" algn="ctr"/>
            <a:endParaRPr lang="ru-RU" sz="1900" b="1">
              <a:solidFill>
                <a:srgbClr val="2929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1275" y="14288"/>
            <a:ext cx="9144000" cy="1254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Интерпретация данных мониторинговых </a:t>
            </a:r>
          </a:p>
          <a:p>
            <a:pPr algn="ctr">
              <a:defRPr/>
            </a:pPr>
            <a:r>
              <a:rPr lang="ru-RU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8918" name="TextBox 13"/>
          <p:cNvSpPr txBox="1">
            <a:spLocks noChangeArrowheads="1"/>
          </p:cNvSpPr>
          <p:nvPr/>
        </p:nvSpPr>
        <p:spPr bwMode="auto">
          <a:xfrm>
            <a:off x="179388" y="1484313"/>
            <a:ext cx="88566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высокий уровень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-</a:t>
            </a:r>
            <a:r>
              <a:rPr lang="ru-RU" sz="3600"/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80-100 %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от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максимального количества баллов;</a:t>
            </a:r>
            <a:r>
              <a:rPr lang="ru-RU" sz="3600"/>
              <a:t> </a:t>
            </a:r>
          </a:p>
          <a:p>
            <a:pPr marL="342900" indent="-342900">
              <a:defRPr/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средний уровень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-</a:t>
            </a:r>
            <a:r>
              <a:rPr lang="ru-RU" sz="3600"/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60 - 80 %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от максимального количества баллов;</a:t>
            </a:r>
            <a:r>
              <a:rPr lang="ru-RU" sz="3600"/>
              <a:t> </a:t>
            </a:r>
          </a:p>
          <a:p>
            <a:pPr marL="342900" indent="-342900">
              <a:defRPr/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низкий уровень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-</a:t>
            </a:r>
            <a:r>
              <a:rPr lang="ru-RU" sz="3600"/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40-60 %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от максимального количества баллов;</a:t>
            </a:r>
            <a:r>
              <a:rPr lang="ru-RU" sz="3600"/>
              <a:t> </a:t>
            </a:r>
          </a:p>
          <a:p>
            <a:pPr marL="342900" indent="-342900">
              <a:defRPr/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минимальный уровень</a:t>
            </a:r>
            <a:r>
              <a:rPr lang="ru-RU" sz="3600"/>
              <a:t> </a:t>
            </a:r>
            <a:r>
              <a:rPr lang="ru-RU" sz="3600">
                <a:solidFill>
                  <a:srgbClr val="0000FF"/>
                </a:solidFill>
              </a:rPr>
              <a:t>-</a:t>
            </a:r>
            <a:r>
              <a:rPr lang="ru-RU" sz="3600"/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0 - 40 %.</a:t>
            </a:r>
          </a:p>
          <a:p>
            <a:pPr marL="342900" indent="-342900" algn="ctr">
              <a:defRPr/>
            </a:pP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3600" b="1">
              <a:solidFill>
                <a:srgbClr val="2929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мониторинговых исследований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8918" name="TextBox 13"/>
          <p:cNvSpPr txBox="1">
            <a:spLocks noChangeArrowheads="1"/>
          </p:cNvSpPr>
          <p:nvPr/>
        </p:nvSpPr>
        <p:spPr bwMode="auto">
          <a:xfrm>
            <a:off x="179388" y="1484313"/>
            <a:ext cx="88566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3600" b="1">
              <a:solidFill>
                <a:srgbClr val="2929FF"/>
              </a:solidFill>
            </a:endParaRPr>
          </a:p>
        </p:txBody>
      </p:sp>
      <p:graphicFrame>
        <p:nvGraphicFramePr>
          <p:cNvPr id="34842" name="Group 26"/>
          <p:cNvGraphicFramePr>
            <a:graphicFrameLocks noGrp="1"/>
          </p:cNvGraphicFramePr>
          <p:nvPr/>
        </p:nvGraphicFramePr>
        <p:xfrm>
          <a:off x="179388" y="1341438"/>
          <a:ext cx="8785225" cy="4933315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Качество результата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Качество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учебные достижения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- 83 из 175 возможных баллов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(47,4 %)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надпредметные компетенции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- 67 из 100 возможных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(67%)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ключевые компетенции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- 88 из 115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(76,5%)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внеучебные достижения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- 87 из 149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(58,3%);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состояние здоровья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-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 из 90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(72,2%).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Качество результата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 390 баллов из 629 возможных или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62 %.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условия организации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образовательного процесса  - 108 баллов из 170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(63,5 %);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педагогические кадры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-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68 баллов из 110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(61,8 %);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образовательная программа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- 164 балла из 200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(82 %).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Качество процесса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- 340 баллов из 480 возможных или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70,8%.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 txBox="1">
            <a:spLocks noGrp="1" noChangeArrowheads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000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07950" y="0"/>
            <a:ext cx="9144000" cy="1254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мониторинговых исследований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313" y="30686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just"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8918" name="TextBox 13"/>
          <p:cNvSpPr txBox="1">
            <a:spLocks noChangeArrowheads="1"/>
          </p:cNvSpPr>
          <p:nvPr/>
        </p:nvSpPr>
        <p:spPr bwMode="auto">
          <a:xfrm>
            <a:off x="179388" y="1484313"/>
            <a:ext cx="88566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3600" b="1">
              <a:solidFill>
                <a:srgbClr val="2929FF"/>
              </a:solidFill>
            </a:endParaRPr>
          </a:p>
        </p:txBody>
      </p:sp>
      <p:graphicFrame>
        <p:nvGraphicFramePr>
          <p:cNvPr id="35898" name="Group 58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EFA0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9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5" name="Text Box 45"/>
          <p:cNvSpPr txBox="1">
            <a:spLocks noChangeArrowheads="1"/>
          </p:cNvSpPr>
          <p:nvPr/>
        </p:nvSpPr>
        <p:spPr bwMode="auto">
          <a:xfrm rot="16200000">
            <a:off x="-565150" y="2373313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Качество процесса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5003800" y="5949950"/>
            <a:ext cx="2833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Качество результата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2124075" y="5589588"/>
            <a:ext cx="661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0-40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3492500" y="5589588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40-60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6516688" y="5589588"/>
            <a:ext cx="92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80-100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5003800" y="5589588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60-80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 rot="16200000">
            <a:off x="854075" y="4697413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0-40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 rot="16200000">
            <a:off x="815182" y="3801269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40-60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 rot="16200000">
            <a:off x="815181" y="2720182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60-80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 rot="16200000">
            <a:off x="750094" y="1777207"/>
            <a:ext cx="92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80-100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Диаграмма 4"/>
          <p:cNvGraphicFramePr>
            <a:graphicFrameLocks/>
          </p:cNvGraphicFramePr>
          <p:nvPr/>
        </p:nvGraphicFramePr>
        <p:xfrm>
          <a:off x="755650" y="1341438"/>
          <a:ext cx="7632700" cy="4967287"/>
        </p:xfrm>
        <a:graphic>
          <a:graphicData uri="http://schemas.openxmlformats.org/presentationml/2006/ole">
            <p:oleObj spid="_x0000_s36869" r:id="rId3" imgW="7632854" imgH="4968671" progId="Excel.Chart.8">
              <p:embed/>
            </p:oleObj>
          </a:graphicData>
        </a:graphic>
      </p:graphicFrame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2339975" y="449263"/>
            <a:ext cx="528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Р.1. Учебные достижения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8442</TotalTime>
  <Words>769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Сумерки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MINOBR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независимой формы государственной (итоговой) аттестации обучающихся, освоивших образовательные программы основного общего образования, в условиях реализации КПМО</dc:title>
  <dc:creator>Ministr</dc:creator>
  <cp:lastModifiedBy>Луна</cp:lastModifiedBy>
  <cp:revision>407</cp:revision>
  <dcterms:created xsi:type="dcterms:W3CDTF">2008-10-08T17:23:00Z</dcterms:created>
  <dcterms:modified xsi:type="dcterms:W3CDTF">2019-06-04T08:26:59Z</dcterms:modified>
</cp:coreProperties>
</file>